
<file path=[Content_Types].xml><?xml version="1.0" encoding="utf-8"?>
<Types xmlns="http://schemas.openxmlformats.org/package/2006/content-types">
  <Override PartName="/ppt/notesSlides/notesSlide1.xml" ContentType="application/vnd.openxmlformats-officedocument.presentationml.notesSlide+xml"/>
  <Default Extension="png" ContentType="image/png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docProps/custom.xml" ContentType="application/vnd.openxmlformats-officedocument.custom-properties+xml"/>
  <Default Extension="gif" ContentType="image/gif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notesMasterIdLst>
    <p:notesMasterId r:id="rId5"/>
  </p:notesMasterIdLst>
  <p:sldIdLst>
    <p:sldId id="259" r:id="rId3"/>
    <p:sldId id="257" r:id="rId4"/>
  </p:sldIdLst>
  <p:sldSz cx="9693275" cy="7407275"/>
  <p:notesSz cx="6858000" cy="9296400"/>
  <p:defaultTextStyle>
    <a:defPPr>
      <a:defRPr lang="en-US"/>
    </a:defPPr>
    <a:lvl1pPr marL="0" algn="l" defTabSz="97705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88526" algn="l" defTabSz="97705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77051" algn="l" defTabSz="97705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465577" algn="l" defTabSz="97705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954103" algn="l" defTabSz="97705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442630" algn="l" defTabSz="97705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931155" algn="l" defTabSz="97705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419681" algn="l" defTabSz="97705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908207" algn="l" defTabSz="97705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2" autoAdjust="0"/>
    <p:restoredTop sz="98485" autoAdjust="0"/>
  </p:normalViewPr>
  <p:slideViewPr>
    <p:cSldViewPr>
      <p:cViewPr>
        <p:scale>
          <a:sx n="50" d="100"/>
          <a:sy n="50" d="100"/>
        </p:scale>
        <p:origin x="-1650" y="-576"/>
      </p:cViewPr>
      <p:guideLst>
        <p:guide orient="horz" pos="2333"/>
        <p:guide pos="305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1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EBD891-5543-4B57-98C8-1E97EBDE32D5}" type="datetimeFigureOut">
              <a:rPr lang="en-US" smtClean="0"/>
              <a:pPr/>
              <a:t>11/15/2012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9350" y="696913"/>
            <a:ext cx="45593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1"/>
            <a:ext cx="5486400" cy="418338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8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8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D64B13-F637-48F7-A6A9-3E448B13556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120513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77051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88526" algn="l" defTabSz="977051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77051" algn="l" defTabSz="977051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465577" algn="l" defTabSz="977051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954103" algn="l" defTabSz="977051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442630" algn="l" defTabSz="977051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931155" algn="l" defTabSz="977051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419681" algn="l" defTabSz="977051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908207" algn="l" defTabSz="977051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dirty="0" smtClean="0"/>
          </a:p>
        </p:txBody>
      </p:sp>
      <p:sp>
        <p:nvSpPr>
          <p:cNvPr id="5" name="Slide Image Placeholder 4"/>
          <p:cNvSpPr>
            <a:spLocks noGrp="1" noRot="1" noChangeAspect="1"/>
          </p:cNvSpPr>
          <p:nvPr>
            <p:ph type="sldImg"/>
          </p:nvPr>
        </p:nvSpPr>
        <p:spPr>
          <a:xfrm>
            <a:off x="1149350" y="696913"/>
            <a:ext cx="4559300" cy="3486150"/>
          </a:xfr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6996" y="2301060"/>
            <a:ext cx="8239284" cy="15877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53991" y="4197456"/>
            <a:ext cx="6785293" cy="189297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885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770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655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541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42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311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196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082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F05EF-6168-407F-8025-E41839E12504}" type="datetimeFigureOut">
              <a:rPr lang="en-US" smtClean="0"/>
              <a:pPr/>
              <a:t>11/15/2012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C692C-4F2D-45F6-A9A8-8A3A8FE2780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664" y="296634"/>
            <a:ext cx="8723948" cy="1234546"/>
          </a:xfrm>
          <a:prstGeom prst="rect">
            <a:avLst/>
          </a:prstGeom>
        </p:spPr>
        <p:txBody>
          <a:bodyPr vert="horz" lIns="97705" tIns="48853" rIns="97705" bIns="48853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4664" y="1728367"/>
            <a:ext cx="8723948" cy="4888459"/>
          </a:xfrm>
          <a:prstGeom prst="rect">
            <a:avLst/>
          </a:prstGeom>
        </p:spPr>
        <p:txBody>
          <a:bodyPr vert="horz" lIns="97705" tIns="48853" rIns="97705" bIns="48853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84664" y="6865449"/>
            <a:ext cx="2261764" cy="394369"/>
          </a:xfrm>
          <a:prstGeom prst="rect">
            <a:avLst/>
          </a:prstGeom>
        </p:spPr>
        <p:txBody>
          <a:bodyPr vert="horz" lIns="97705" tIns="48853" rIns="97705" bIns="48853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EF05EF-6168-407F-8025-E41839E12504}" type="datetimeFigureOut">
              <a:rPr lang="en-US" smtClean="0"/>
              <a:pPr/>
              <a:t>11/15/2012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11869" y="6865449"/>
            <a:ext cx="3069537" cy="394369"/>
          </a:xfrm>
          <a:prstGeom prst="rect">
            <a:avLst/>
          </a:prstGeom>
        </p:spPr>
        <p:txBody>
          <a:bodyPr vert="horz" lIns="97705" tIns="48853" rIns="97705" bIns="48853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46847" y="6865449"/>
            <a:ext cx="2261764" cy="394369"/>
          </a:xfrm>
          <a:prstGeom prst="rect">
            <a:avLst/>
          </a:prstGeom>
        </p:spPr>
        <p:txBody>
          <a:bodyPr vert="horz" lIns="97705" tIns="48853" rIns="97705" bIns="48853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1C692C-4F2D-45F6-A9A8-8A3A8FE2780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31669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977051" rtl="0" eaLnBrk="1" latinLnBrk="0" hangingPunct="1"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6395" indent="-366395" algn="l" defTabSz="977051" rtl="0" eaLnBrk="1" latinLnBrk="0" hangingPunct="1">
        <a:spcBef>
          <a:spcPct val="20000"/>
        </a:spcBef>
        <a:buFont typeface="Arial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1pPr>
      <a:lvl2pPr marL="793854" indent="-305328" algn="l" defTabSz="977051" rtl="0" eaLnBrk="1" latinLnBrk="0" hangingPunct="1">
        <a:spcBef>
          <a:spcPct val="20000"/>
        </a:spcBef>
        <a:buFont typeface="Arial" pitchFamily="34" charset="0"/>
        <a:buChar char="–"/>
        <a:defRPr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1221314" indent="-244263" algn="l" defTabSz="977051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709840" indent="-244263" algn="l" defTabSz="977051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98367" indent="-244263" algn="l" defTabSz="977051" rtl="0" eaLnBrk="1" latinLnBrk="0" hangingPunct="1">
        <a:spcBef>
          <a:spcPct val="20000"/>
        </a:spcBef>
        <a:buFont typeface="Arial" pitchFamily="34" charset="0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86892" indent="-244263" algn="l" defTabSz="977051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75418" indent="-244263" algn="l" defTabSz="977051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63944" indent="-244263" algn="l" defTabSz="977051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52470" indent="-244263" algn="l" defTabSz="977051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7705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88526" algn="l" defTabSz="97705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77051" algn="l" defTabSz="97705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65577" algn="l" defTabSz="97705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54103" algn="l" defTabSz="97705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42630" algn="l" defTabSz="97705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31155" algn="l" defTabSz="97705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19681" algn="l" defTabSz="97705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908207" algn="l" defTabSz="97705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2.jpeg"/><Relationship Id="rId7" Type="http://schemas.openxmlformats.org/officeDocument/2006/relationships/image" Target="../media/image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gif"/><Relationship Id="rId4" Type="http://schemas.openxmlformats.org/officeDocument/2006/relationships/hyperlink" Target="mailto:RandyGish@reeceandnichols.co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635" y="6980237"/>
            <a:ext cx="9692640" cy="4572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innerShdw blurRad="279400">
              <a:schemeClr val="bg2">
                <a:lumMod val="1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3" name="Picture 42" descr="Picture1.jpg"/>
          <p:cNvPicPr>
            <a:picLocks noChangeAspect="1"/>
          </p:cNvPicPr>
          <p:nvPr/>
        </p:nvPicPr>
        <p:blipFill>
          <a:blip r:embed="rId3" cstate="print"/>
          <a:srcRect t="31292" b="11928"/>
          <a:stretch>
            <a:fillRect/>
          </a:stretch>
        </p:blipFill>
        <p:spPr>
          <a:xfrm>
            <a:off x="46037" y="655638"/>
            <a:ext cx="9601200" cy="6324599"/>
          </a:xfrm>
          <a:prstGeom prst="rect">
            <a:avLst/>
          </a:prstGeom>
          <a:scene3d>
            <a:camera prst="orthographicFront"/>
            <a:lightRig rig="threePt" dir="t"/>
          </a:scene3d>
          <a:sp3d prstMaterial="translucentPowder"/>
        </p:spPr>
      </p:pic>
      <p:sp>
        <p:nvSpPr>
          <p:cNvPr id="42" name="Rectangle 41"/>
          <p:cNvSpPr/>
          <p:nvPr/>
        </p:nvSpPr>
        <p:spPr>
          <a:xfrm>
            <a:off x="-30163" y="1189037"/>
            <a:ext cx="9693276" cy="5867400"/>
          </a:xfrm>
          <a:prstGeom prst="rect">
            <a:avLst/>
          </a:prstGeom>
          <a:gradFill flip="none" rotWithShape="1">
            <a:gsLst>
              <a:gs pos="0">
                <a:srgbClr val="FFFFFF">
                  <a:alpha val="32000"/>
                </a:srgbClr>
              </a:gs>
              <a:gs pos="100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4" name="Group 23"/>
          <p:cNvGrpSpPr/>
          <p:nvPr/>
        </p:nvGrpSpPr>
        <p:grpSpPr>
          <a:xfrm>
            <a:off x="0" y="0"/>
            <a:ext cx="9693275" cy="1189037"/>
            <a:chOff x="0" y="0"/>
            <a:chExt cx="9693275" cy="1189037"/>
          </a:xfrm>
        </p:grpSpPr>
        <p:sp>
          <p:nvSpPr>
            <p:cNvPr id="38" name="Rectangle 37"/>
            <p:cNvSpPr/>
            <p:nvPr/>
          </p:nvSpPr>
          <p:spPr>
            <a:xfrm>
              <a:off x="0" y="808037"/>
              <a:ext cx="9693275" cy="381000"/>
            </a:xfrm>
            <a:prstGeom prst="rect">
              <a:avLst/>
            </a:prstGeom>
            <a:blipFill>
              <a:blip r:embed="rId4" cstate="print"/>
              <a:tile tx="0" ty="0" sx="89000" sy="100000" flip="none" algn="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0" y="0"/>
              <a:ext cx="9693275" cy="960437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>
              <a:innerShdw blurRad="330200">
                <a:schemeClr val="bg2">
                  <a:lumMod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4313237" y="3003592"/>
            <a:ext cx="5181599" cy="3976645"/>
          </a:xfrm>
          <a:prstGeom prst="rect">
            <a:avLst/>
          </a:prstGeom>
          <a:noFill/>
        </p:spPr>
        <p:txBody>
          <a:bodyPr wrap="square" lIns="97705" tIns="48853" rIns="97705" bIns="48853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smtClean="0">
                <a:latin typeface="Perpetua" pitchFamily="18" charset="0"/>
              </a:rPr>
              <a:t>Lots priced from </a:t>
            </a:r>
            <a:r>
              <a:rPr lang="en-US" sz="2400" b="1" dirty="0" smtClean="0">
                <a:latin typeface="Perpetua" pitchFamily="18" charset="0"/>
              </a:rPr>
              <a:t>$</a:t>
            </a:r>
            <a:r>
              <a:rPr lang="en-US" sz="2400" b="1" dirty="0" smtClean="0">
                <a:latin typeface="Perpetua" pitchFamily="18" charset="0"/>
              </a:rPr>
              <a:t>16</a:t>
            </a:r>
            <a:r>
              <a:rPr lang="en-US" sz="2400" b="1" dirty="0" smtClean="0">
                <a:latin typeface="Perpetua" pitchFamily="18" charset="0"/>
              </a:rPr>
              <a:t>,000 -$35,000</a:t>
            </a:r>
          </a:p>
          <a:p>
            <a:pPr>
              <a:lnSpc>
                <a:spcPct val="150000"/>
              </a:lnSpc>
            </a:pPr>
            <a:r>
              <a:rPr lang="en-US" sz="2400" b="1" dirty="0" smtClean="0">
                <a:latin typeface="Perpetua" pitchFamily="18" charset="0"/>
              </a:rPr>
              <a:t>Estate Size Lots</a:t>
            </a:r>
            <a:endParaRPr lang="en-US" sz="2400" b="1" dirty="0" smtClean="0">
              <a:latin typeface="Perpetua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b="1" dirty="0" smtClean="0">
                <a:latin typeface="Perpetua" pitchFamily="18" charset="0"/>
              </a:rPr>
              <a:t>Outbuildings allowed up to 1200 sq. ft.</a:t>
            </a:r>
          </a:p>
          <a:p>
            <a:pPr>
              <a:lnSpc>
                <a:spcPct val="150000"/>
              </a:lnSpc>
            </a:pPr>
            <a:r>
              <a:rPr lang="en-US" sz="2400" b="1" dirty="0" smtClean="0">
                <a:latin typeface="Perpetua" pitchFamily="18" charset="0"/>
              </a:rPr>
              <a:t>Ask Randy FREE Builder Consultation</a:t>
            </a:r>
          </a:p>
          <a:p>
            <a:pPr>
              <a:lnSpc>
                <a:spcPct val="150000"/>
              </a:lnSpc>
            </a:pPr>
            <a:r>
              <a:rPr lang="en-US" sz="2400" b="1" dirty="0" smtClean="0">
                <a:latin typeface="Perpetua" pitchFamily="18" charset="0"/>
              </a:rPr>
              <a:t>Fastest Growing Subdivision in town</a:t>
            </a:r>
          </a:p>
          <a:p>
            <a:pPr>
              <a:lnSpc>
                <a:spcPct val="150000"/>
              </a:lnSpc>
            </a:pPr>
            <a:r>
              <a:rPr lang="en-US" sz="2400" b="1" dirty="0" smtClean="0">
                <a:latin typeface="Perpetua" pitchFamily="18" charset="0"/>
              </a:rPr>
              <a:t>New </a:t>
            </a:r>
            <a:r>
              <a:rPr lang="en-US" sz="2400" b="1" dirty="0" smtClean="0">
                <a:latin typeface="Perpetua" pitchFamily="18" charset="0"/>
              </a:rPr>
              <a:t>Model </a:t>
            </a:r>
            <a:r>
              <a:rPr lang="en-US" sz="2400" b="1" dirty="0" smtClean="0">
                <a:latin typeface="Perpetua" pitchFamily="18" charset="0"/>
              </a:rPr>
              <a:t>H</a:t>
            </a:r>
            <a:r>
              <a:rPr lang="en-US" sz="2400" b="1" dirty="0" smtClean="0">
                <a:latin typeface="Perpetua" pitchFamily="18" charset="0"/>
              </a:rPr>
              <a:t>omes Available</a:t>
            </a:r>
            <a:endParaRPr lang="en-US" sz="2400" b="1" dirty="0" smtClean="0">
              <a:latin typeface="Perpetua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b="1" dirty="0" smtClean="0">
                <a:latin typeface="Perpetua" pitchFamily="18" charset="0"/>
              </a:rPr>
              <a:t>Energy </a:t>
            </a:r>
            <a:r>
              <a:rPr lang="en-US" sz="2400" b="1" dirty="0" smtClean="0">
                <a:latin typeface="Perpetua" pitchFamily="18" charset="0"/>
              </a:rPr>
              <a:t>Efficient </a:t>
            </a:r>
            <a:r>
              <a:rPr lang="en-US" sz="2400" b="1" dirty="0" smtClean="0">
                <a:latin typeface="Perpetua" pitchFamily="18" charset="0"/>
              </a:rPr>
              <a:t>Builder </a:t>
            </a:r>
            <a:r>
              <a:rPr lang="en-US" sz="2400" b="1" dirty="0" smtClean="0">
                <a:latin typeface="Perpetua" pitchFamily="18" charset="0"/>
              </a:rPr>
              <a:t>available</a:t>
            </a:r>
            <a:endParaRPr lang="en-US" sz="2100" dirty="0" smtClean="0"/>
          </a:p>
        </p:txBody>
      </p:sp>
      <p:sp>
        <p:nvSpPr>
          <p:cNvPr id="26" name="Straight Connector 25"/>
          <p:cNvSpPr/>
          <p:nvPr/>
        </p:nvSpPr>
        <p:spPr>
          <a:xfrm>
            <a:off x="3932237" y="3017837"/>
            <a:ext cx="0" cy="4114800"/>
          </a:xfrm>
          <a:prstGeom prst="line">
            <a:avLst/>
          </a:prstGeom>
          <a:ln w="38100">
            <a:gradFill>
              <a:gsLst>
                <a:gs pos="0">
                  <a:srgbClr val="280F0E"/>
                </a:gs>
                <a:gs pos="100000">
                  <a:srgbClr val="000000">
                    <a:alpha val="0"/>
                  </a:srgbClr>
                </a:gs>
              </a:gsLst>
              <a:lin ang="5400000" scaled="0"/>
            </a:gradFill>
          </a:ln>
        </p:spPr>
        <p:style>
          <a:lnRef idx="2">
            <a:scrgbClr r="0" g="0" b="0"/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4" name="Straight Connector 33"/>
          <p:cNvSpPr/>
          <p:nvPr/>
        </p:nvSpPr>
        <p:spPr>
          <a:xfrm>
            <a:off x="9418637" y="3017837"/>
            <a:ext cx="0" cy="4114800"/>
          </a:xfrm>
          <a:prstGeom prst="line">
            <a:avLst/>
          </a:prstGeom>
          <a:ln w="38100">
            <a:gradFill>
              <a:gsLst>
                <a:gs pos="0">
                  <a:srgbClr val="280F0E"/>
                </a:gs>
                <a:gs pos="100000">
                  <a:srgbClr val="000000">
                    <a:alpha val="0"/>
                  </a:srgbClr>
                </a:gs>
              </a:gsLst>
              <a:lin ang="5400000" scaled="0"/>
            </a:gradFill>
          </a:ln>
        </p:spPr>
        <p:style>
          <a:lnRef idx="2">
            <a:scrgbClr r="0" g="0" b="0"/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21" name="Picture 3" descr="C:\Users\Owner\AppData\Local\Microsoft\Windows\Temporary Internet Files\Content.IE5\CB53PGKA\MP900414025[1]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DFFFF"/>
              </a:clrFrom>
              <a:clrTo>
                <a:srgbClr val="FD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3932237" y="4733819"/>
            <a:ext cx="482771" cy="493818"/>
          </a:xfrm>
          <a:prstGeom prst="rect">
            <a:avLst/>
          </a:prstGeom>
          <a:noFill/>
        </p:spPr>
      </p:pic>
      <p:pic>
        <p:nvPicPr>
          <p:cNvPr id="22" name="Picture 3" descr="C:\Users\Owner\AppData\Local\Microsoft\Windows\Temporary Internet Files\Content.IE5\CB53PGKA\MP900414025[1]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DFFFF"/>
              </a:clrFrom>
              <a:clrTo>
                <a:srgbClr val="FD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3932237" y="5303837"/>
            <a:ext cx="482771" cy="493818"/>
          </a:xfrm>
          <a:prstGeom prst="rect">
            <a:avLst/>
          </a:prstGeom>
          <a:noFill/>
        </p:spPr>
      </p:pic>
      <p:pic>
        <p:nvPicPr>
          <p:cNvPr id="23" name="Picture 3" descr="C:\Users\Owner\AppData\Local\Microsoft\Windows\Temporary Internet Files\Content.IE5\CB53PGKA\MP900414025[1]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DFFFF"/>
              </a:clrFrom>
              <a:clrTo>
                <a:srgbClr val="FD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3932237" y="5837237"/>
            <a:ext cx="482771" cy="493818"/>
          </a:xfrm>
          <a:prstGeom prst="rect">
            <a:avLst/>
          </a:prstGeom>
          <a:noFill/>
        </p:spPr>
      </p:pic>
      <p:pic>
        <p:nvPicPr>
          <p:cNvPr id="28" name="Picture 3" descr="C:\Users\Owner\AppData\Local\Microsoft\Windows\Temporary Internet Files\Content.IE5\CB53PGKA\MP900414025[1]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DFFFF"/>
              </a:clrFrom>
              <a:clrTo>
                <a:srgbClr val="FD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3932237" y="3627437"/>
            <a:ext cx="482771" cy="493818"/>
          </a:xfrm>
          <a:prstGeom prst="rect">
            <a:avLst/>
          </a:prstGeom>
          <a:noFill/>
        </p:spPr>
      </p:pic>
      <p:pic>
        <p:nvPicPr>
          <p:cNvPr id="32" name="Picture 3" descr="C:\Users\Owner\AppData\Local\Microsoft\Windows\Temporary Internet Files\Content.IE5\CB53PGKA\MP900414025[1]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DFFFF"/>
              </a:clrFrom>
              <a:clrTo>
                <a:srgbClr val="FD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3932237" y="4160837"/>
            <a:ext cx="482771" cy="493818"/>
          </a:xfrm>
          <a:prstGeom prst="rect">
            <a:avLst/>
          </a:prstGeom>
          <a:noFill/>
        </p:spPr>
      </p:pic>
      <p:pic>
        <p:nvPicPr>
          <p:cNvPr id="35" name="Picture 3" descr="C:\Users\Owner\AppData\Local\Microsoft\Windows\Temporary Internet Files\Content.IE5\CB53PGKA\MP900414025[1]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DFFFF"/>
              </a:clrFrom>
              <a:clrTo>
                <a:srgbClr val="FD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3932237" y="3083524"/>
            <a:ext cx="482771" cy="493818"/>
          </a:xfrm>
          <a:prstGeom prst="rect">
            <a:avLst/>
          </a:prstGeom>
          <a:noFill/>
        </p:spPr>
      </p:pic>
      <p:sp>
        <p:nvSpPr>
          <p:cNvPr id="36" name="Rectangle 35"/>
          <p:cNvSpPr/>
          <p:nvPr/>
        </p:nvSpPr>
        <p:spPr>
          <a:xfrm>
            <a:off x="3932726" y="37107"/>
            <a:ext cx="53335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Perpetua Titling MT" pitchFamily="18" charset="0"/>
                <a:ea typeface="Batang" pitchFamily="18" charset="-127"/>
              </a:rPr>
              <a:t>HICKORY HILLS</a:t>
            </a:r>
            <a:endParaRPr lang="en-US" sz="3600" i="1" cap="none" spc="0" dirty="0" smtClean="0">
              <a:ln w="18415" cmpd="sng">
                <a:solidFill>
                  <a:schemeClr val="tx1"/>
                </a:solidFill>
                <a:prstDash val="solid"/>
              </a:ln>
              <a:solidFill>
                <a:schemeClr val="accent3">
                  <a:lumMod val="20000"/>
                  <a:lumOff val="8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Perpetua Titling MT" pitchFamily="18" charset="0"/>
              <a:ea typeface="Batang" pitchFamily="18" charset="-127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551237" y="1316373"/>
            <a:ext cx="6096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petua Titling MT" pitchFamily="18" charset="0"/>
              </a:rPr>
              <a:t>Phase IV &amp; </a:t>
            </a:r>
            <a:r>
              <a:rPr lang="en-US" sz="40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petua Titling MT" pitchFamily="18" charset="0"/>
              </a:rPr>
              <a:t>V</a:t>
            </a:r>
          </a:p>
          <a:p>
            <a:pPr algn="ctr"/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petua Titling MT" pitchFamily="18" charset="0"/>
              </a:rPr>
              <a:t>Where town and country meet</a:t>
            </a:r>
          </a:p>
        </p:txBody>
      </p:sp>
      <p:sp>
        <p:nvSpPr>
          <p:cNvPr id="44" name="Rectangle 43"/>
          <p:cNvSpPr/>
          <p:nvPr/>
        </p:nvSpPr>
        <p:spPr>
          <a:xfrm>
            <a:off x="0" y="6964997"/>
            <a:ext cx="9693275" cy="91440"/>
          </a:xfrm>
          <a:prstGeom prst="rect">
            <a:avLst/>
          </a:prstGeom>
          <a:blipFill>
            <a:blip r:embed="rId4" cstate="print"/>
            <a:tile tx="0" ty="0" sx="89000" sy="100000" flip="none" algn="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Freeform 44"/>
          <p:cNvSpPr/>
          <p:nvPr/>
        </p:nvSpPr>
        <p:spPr>
          <a:xfrm>
            <a:off x="3932237" y="2713037"/>
            <a:ext cx="5486400" cy="274320"/>
          </a:xfrm>
          <a:custGeom>
            <a:avLst/>
            <a:gdLst>
              <a:gd name="connsiteX0" fmla="*/ 60232 w 1806922"/>
              <a:gd name="connsiteY0" fmla="*/ 0 h 361384"/>
              <a:gd name="connsiteX1" fmla="*/ 1806922 w 1806922"/>
              <a:gd name="connsiteY1" fmla="*/ 0 h 361384"/>
              <a:gd name="connsiteX2" fmla="*/ 1806922 w 1806922"/>
              <a:gd name="connsiteY2" fmla="*/ 0 h 361384"/>
              <a:gd name="connsiteX3" fmla="*/ 1806922 w 1806922"/>
              <a:gd name="connsiteY3" fmla="*/ 0 h 361384"/>
              <a:gd name="connsiteX4" fmla="*/ 1806922 w 1806922"/>
              <a:gd name="connsiteY4" fmla="*/ 301152 h 361384"/>
              <a:gd name="connsiteX5" fmla="*/ 1789280 w 1806922"/>
              <a:gd name="connsiteY5" fmla="*/ 343742 h 361384"/>
              <a:gd name="connsiteX6" fmla="*/ 1746690 w 1806922"/>
              <a:gd name="connsiteY6" fmla="*/ 361384 h 361384"/>
              <a:gd name="connsiteX7" fmla="*/ 0 w 1806922"/>
              <a:gd name="connsiteY7" fmla="*/ 361384 h 361384"/>
              <a:gd name="connsiteX8" fmla="*/ 0 w 1806922"/>
              <a:gd name="connsiteY8" fmla="*/ 361384 h 361384"/>
              <a:gd name="connsiteX9" fmla="*/ 0 w 1806922"/>
              <a:gd name="connsiteY9" fmla="*/ 361384 h 361384"/>
              <a:gd name="connsiteX10" fmla="*/ 0 w 1806922"/>
              <a:gd name="connsiteY10" fmla="*/ 60232 h 361384"/>
              <a:gd name="connsiteX11" fmla="*/ 17642 w 1806922"/>
              <a:gd name="connsiteY11" fmla="*/ 17642 h 361384"/>
              <a:gd name="connsiteX12" fmla="*/ 60232 w 1806922"/>
              <a:gd name="connsiteY12" fmla="*/ 1 h 361384"/>
              <a:gd name="connsiteX13" fmla="*/ 60232 w 1806922"/>
              <a:gd name="connsiteY13" fmla="*/ 0 h 361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806922" h="361384">
                <a:moveTo>
                  <a:pt x="60232" y="0"/>
                </a:moveTo>
                <a:lnTo>
                  <a:pt x="1806922" y="0"/>
                </a:lnTo>
                <a:lnTo>
                  <a:pt x="1806922" y="0"/>
                </a:lnTo>
                <a:lnTo>
                  <a:pt x="1806922" y="0"/>
                </a:lnTo>
                <a:lnTo>
                  <a:pt x="1806922" y="301152"/>
                </a:lnTo>
                <a:cubicBezTo>
                  <a:pt x="1806922" y="317127"/>
                  <a:pt x="1800576" y="332447"/>
                  <a:pt x="1789280" y="343742"/>
                </a:cubicBezTo>
                <a:cubicBezTo>
                  <a:pt x="1777984" y="355038"/>
                  <a:pt x="1762664" y="361384"/>
                  <a:pt x="1746690" y="361384"/>
                </a:cubicBezTo>
                <a:lnTo>
                  <a:pt x="0" y="361384"/>
                </a:lnTo>
                <a:lnTo>
                  <a:pt x="0" y="361384"/>
                </a:lnTo>
                <a:lnTo>
                  <a:pt x="0" y="361384"/>
                </a:lnTo>
                <a:lnTo>
                  <a:pt x="0" y="60232"/>
                </a:lnTo>
                <a:cubicBezTo>
                  <a:pt x="0" y="44257"/>
                  <a:pt x="6346" y="28937"/>
                  <a:pt x="17642" y="17642"/>
                </a:cubicBezTo>
                <a:cubicBezTo>
                  <a:pt x="28938" y="6346"/>
                  <a:pt x="44258" y="0"/>
                  <a:pt x="60232" y="1"/>
                </a:cubicBezTo>
                <a:lnTo>
                  <a:pt x="60232" y="0"/>
                </a:lnTo>
                <a:close/>
              </a:path>
            </a:pathLst>
          </a:custGeom>
          <a:gradFill flip="none" rotWithShape="1">
            <a:gsLst>
              <a:gs pos="0">
                <a:srgbClr val="D6B19C"/>
              </a:gs>
              <a:gs pos="30000">
                <a:srgbClr val="D49E6C"/>
              </a:gs>
              <a:gs pos="70000">
                <a:srgbClr val="A65528"/>
              </a:gs>
              <a:gs pos="100000">
                <a:srgbClr val="663012"/>
              </a:gs>
            </a:gsLst>
            <a:lin ang="0" scaled="0"/>
            <a:tileRect/>
          </a:gra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88761" tIns="88761" rIns="88761" bIns="88761" numCol="1" spcCol="1270" anchor="ctr" anchorCtr="0">
            <a:noAutofit/>
          </a:bodyPr>
          <a:lstStyle/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400" kern="1200" dirty="0">
              <a:latin typeface="Gill Sans MT" pitchFamily="34" charset="0"/>
            </a:endParaRPr>
          </a:p>
        </p:txBody>
      </p:sp>
      <p:pic>
        <p:nvPicPr>
          <p:cNvPr id="25" name="Picture 24" descr="2691115301_f3b8699d5a_b.jpg"/>
          <p:cNvPicPr>
            <a:picLocks noChangeAspect="1"/>
          </p:cNvPicPr>
          <p:nvPr/>
        </p:nvPicPr>
        <p:blipFill>
          <a:blip r:embed="rId3" cstate="print"/>
          <a:srcRect r="29120" b="4762"/>
          <a:stretch>
            <a:fillRect/>
          </a:stretch>
        </p:blipFill>
        <p:spPr>
          <a:xfrm>
            <a:off x="503237" y="427037"/>
            <a:ext cx="3475037" cy="6505557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27" name="Picture 3" descr="C:\Users\Owner\AppData\Local\Microsoft\Windows\Temporary Internet Files\Content.IE5\CB53PGKA\MP900414025[1]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DFFFF"/>
              </a:clrFrom>
              <a:clrTo>
                <a:srgbClr val="FD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3932237" y="6370637"/>
            <a:ext cx="482771" cy="4938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5505782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icture1.png"/>
          <p:cNvPicPr>
            <a:picLocks noChangeAspect="1"/>
          </p:cNvPicPr>
          <p:nvPr/>
        </p:nvPicPr>
        <p:blipFill>
          <a:blip r:embed="rId2" cstate="print"/>
          <a:srcRect l="6481" t="1505" r="15694" b="712"/>
          <a:stretch>
            <a:fillRect/>
          </a:stretch>
        </p:blipFill>
        <p:spPr>
          <a:xfrm>
            <a:off x="3728402" y="808037"/>
            <a:ext cx="5964874" cy="5943600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-30163" y="122237"/>
            <a:ext cx="9738360" cy="640080"/>
          </a:xfrm>
          <a:prstGeom prst="rect">
            <a:avLst/>
          </a:prstGeom>
          <a:blipFill>
            <a:blip r:embed="rId3" cstate="print"/>
            <a:tile tx="0" ty="0" sx="89000" sy="100000" flip="none" algn="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122237" y="3226851"/>
            <a:ext cx="342900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petua" pitchFamily="18" charset="0"/>
              </a:rPr>
              <a:t>Randy Gish</a:t>
            </a:r>
          </a:p>
          <a:p>
            <a:pPr algn="ctr"/>
            <a:r>
              <a:rPr lang="en-US" sz="2400" dirty="0" smtClean="0">
                <a:latin typeface="Perpetua" pitchFamily="18" charset="0"/>
              </a:rPr>
              <a:t>816.365.HOME (4663)</a:t>
            </a:r>
          </a:p>
          <a:p>
            <a:pPr algn="ctr"/>
            <a:r>
              <a:rPr lang="en-US" sz="1800" dirty="0" smtClean="0">
                <a:latin typeface="Perpetua" pitchFamily="18" charset="0"/>
              </a:rPr>
              <a:t>Office: 816.540.5555</a:t>
            </a:r>
          </a:p>
          <a:p>
            <a:pPr algn="ctr"/>
            <a:r>
              <a:rPr lang="en-US" sz="1800" dirty="0" smtClean="0">
                <a:latin typeface="Perpetua" pitchFamily="18" charset="0"/>
                <a:hlinkClick r:id="rId4"/>
              </a:rPr>
              <a:t>RandyGish@reeceandnichols.com</a:t>
            </a:r>
            <a:endParaRPr lang="en-US" sz="1800" dirty="0" smtClean="0">
              <a:latin typeface="Perpetua" pitchFamily="18" charset="0"/>
            </a:endParaRPr>
          </a:p>
          <a:p>
            <a:pPr algn="ctr"/>
            <a:r>
              <a:rPr lang="en-US" sz="1800" dirty="0" smtClean="0">
                <a:latin typeface="Perpetua" pitchFamily="18" charset="0"/>
              </a:rPr>
              <a:t>RandyGish.reeceandnichols.com</a:t>
            </a:r>
          </a:p>
          <a:p>
            <a:pPr algn="ctr"/>
            <a:endParaRPr lang="en-US" sz="800" dirty="0" smtClean="0"/>
          </a:p>
          <a:p>
            <a:pPr lvl="1">
              <a:buBlip>
                <a:blip r:embed="rId5"/>
              </a:buBlip>
            </a:pPr>
            <a:r>
              <a:rPr 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petua" pitchFamily="18" charset="0"/>
              </a:rPr>
              <a:t>Experienced Home Builder</a:t>
            </a:r>
          </a:p>
          <a:p>
            <a:pPr lvl="1">
              <a:buBlip>
                <a:blip r:embed="rId5"/>
              </a:buBlip>
            </a:pPr>
            <a:r>
              <a:rPr 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petua" pitchFamily="18" charset="0"/>
              </a:rPr>
              <a:t> </a:t>
            </a:r>
            <a:r>
              <a:rPr 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petua" pitchFamily="18" charset="0"/>
              </a:rPr>
              <a:t>Estate Size Lots</a:t>
            </a:r>
            <a:endParaRPr lang="en-US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erpetua" pitchFamily="18" charset="0"/>
            </a:endParaRPr>
          </a:p>
          <a:p>
            <a:pPr lvl="1">
              <a:buBlip>
                <a:blip r:embed="rId5"/>
              </a:buBlip>
            </a:pPr>
            <a:r>
              <a:rPr 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petua" pitchFamily="18" charset="0"/>
              </a:rPr>
              <a:t> </a:t>
            </a:r>
            <a:r>
              <a:rPr 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petua" pitchFamily="18" charset="0"/>
              </a:rPr>
              <a:t>Model Homes Available</a:t>
            </a:r>
            <a:endParaRPr lang="en-US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erpetua" pitchFamily="18" charset="0"/>
            </a:endParaRPr>
          </a:p>
          <a:p>
            <a:pPr lvl="1">
              <a:buBlip>
                <a:blip r:embed="rId5"/>
              </a:buBlip>
            </a:pPr>
            <a:r>
              <a:rPr 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petua" pitchFamily="18" charset="0"/>
              </a:rPr>
              <a:t> Free Build Job Consultation</a:t>
            </a:r>
          </a:p>
          <a:p>
            <a:pPr lvl="1">
              <a:buBlip>
                <a:blip r:embed="rId5"/>
              </a:buBlip>
            </a:pPr>
            <a:r>
              <a:rPr 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petua" pitchFamily="18" charset="0"/>
              </a:rPr>
              <a:t> HBA Member</a:t>
            </a:r>
            <a:endParaRPr lang="en-US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erpetua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-30163" y="0"/>
            <a:ext cx="9738360" cy="64008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innerShdw blurRad="254000">
              <a:schemeClr val="bg2">
                <a:lumMod val="1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 descr="Housing_trans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037637" y="6751637"/>
            <a:ext cx="411892" cy="457200"/>
          </a:xfrm>
          <a:prstGeom prst="rect">
            <a:avLst/>
          </a:prstGeom>
        </p:spPr>
      </p:pic>
      <p:pic>
        <p:nvPicPr>
          <p:cNvPr id="5" name="Picture 4" descr="rgish-15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036637" y="1112837"/>
            <a:ext cx="1447800" cy="2171700"/>
          </a:xfrm>
          <a:prstGeom prst="rect">
            <a:avLst/>
          </a:prstGeom>
        </p:spPr>
      </p:pic>
      <p:sp>
        <p:nvSpPr>
          <p:cNvPr id="19" name="Straight Connector 18"/>
          <p:cNvSpPr/>
          <p:nvPr/>
        </p:nvSpPr>
        <p:spPr>
          <a:xfrm>
            <a:off x="198437" y="1310957"/>
            <a:ext cx="0" cy="5212080"/>
          </a:xfrm>
          <a:prstGeom prst="line">
            <a:avLst/>
          </a:prstGeom>
          <a:ln w="38100">
            <a:gradFill>
              <a:gsLst>
                <a:gs pos="0">
                  <a:srgbClr val="280F0E"/>
                </a:gs>
                <a:gs pos="100000">
                  <a:srgbClr val="000000">
                    <a:alpha val="0"/>
                  </a:srgbClr>
                </a:gs>
              </a:gsLst>
              <a:lin ang="5400000" scaled="0"/>
            </a:gradFill>
          </a:ln>
        </p:spPr>
        <p:style>
          <a:lnRef idx="2">
            <a:scrgbClr r="0" g="0" b="0"/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0" name="Freeform 19"/>
          <p:cNvSpPr/>
          <p:nvPr/>
        </p:nvSpPr>
        <p:spPr>
          <a:xfrm>
            <a:off x="198437" y="933005"/>
            <a:ext cx="3291840" cy="301752"/>
          </a:xfrm>
          <a:custGeom>
            <a:avLst/>
            <a:gdLst>
              <a:gd name="connsiteX0" fmla="*/ 60232 w 1806922"/>
              <a:gd name="connsiteY0" fmla="*/ 0 h 361384"/>
              <a:gd name="connsiteX1" fmla="*/ 1806922 w 1806922"/>
              <a:gd name="connsiteY1" fmla="*/ 0 h 361384"/>
              <a:gd name="connsiteX2" fmla="*/ 1806922 w 1806922"/>
              <a:gd name="connsiteY2" fmla="*/ 0 h 361384"/>
              <a:gd name="connsiteX3" fmla="*/ 1806922 w 1806922"/>
              <a:gd name="connsiteY3" fmla="*/ 0 h 361384"/>
              <a:gd name="connsiteX4" fmla="*/ 1806922 w 1806922"/>
              <a:gd name="connsiteY4" fmla="*/ 301152 h 361384"/>
              <a:gd name="connsiteX5" fmla="*/ 1789280 w 1806922"/>
              <a:gd name="connsiteY5" fmla="*/ 343742 h 361384"/>
              <a:gd name="connsiteX6" fmla="*/ 1746690 w 1806922"/>
              <a:gd name="connsiteY6" fmla="*/ 361384 h 361384"/>
              <a:gd name="connsiteX7" fmla="*/ 0 w 1806922"/>
              <a:gd name="connsiteY7" fmla="*/ 361384 h 361384"/>
              <a:gd name="connsiteX8" fmla="*/ 0 w 1806922"/>
              <a:gd name="connsiteY8" fmla="*/ 361384 h 361384"/>
              <a:gd name="connsiteX9" fmla="*/ 0 w 1806922"/>
              <a:gd name="connsiteY9" fmla="*/ 361384 h 361384"/>
              <a:gd name="connsiteX10" fmla="*/ 0 w 1806922"/>
              <a:gd name="connsiteY10" fmla="*/ 60232 h 361384"/>
              <a:gd name="connsiteX11" fmla="*/ 17642 w 1806922"/>
              <a:gd name="connsiteY11" fmla="*/ 17642 h 361384"/>
              <a:gd name="connsiteX12" fmla="*/ 60232 w 1806922"/>
              <a:gd name="connsiteY12" fmla="*/ 1 h 361384"/>
              <a:gd name="connsiteX13" fmla="*/ 60232 w 1806922"/>
              <a:gd name="connsiteY13" fmla="*/ 0 h 361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806922" h="361384">
                <a:moveTo>
                  <a:pt x="60232" y="0"/>
                </a:moveTo>
                <a:lnTo>
                  <a:pt x="1806922" y="0"/>
                </a:lnTo>
                <a:lnTo>
                  <a:pt x="1806922" y="0"/>
                </a:lnTo>
                <a:lnTo>
                  <a:pt x="1806922" y="0"/>
                </a:lnTo>
                <a:lnTo>
                  <a:pt x="1806922" y="301152"/>
                </a:lnTo>
                <a:cubicBezTo>
                  <a:pt x="1806922" y="317127"/>
                  <a:pt x="1800576" y="332447"/>
                  <a:pt x="1789280" y="343742"/>
                </a:cubicBezTo>
                <a:cubicBezTo>
                  <a:pt x="1777984" y="355038"/>
                  <a:pt x="1762664" y="361384"/>
                  <a:pt x="1746690" y="361384"/>
                </a:cubicBezTo>
                <a:lnTo>
                  <a:pt x="0" y="361384"/>
                </a:lnTo>
                <a:lnTo>
                  <a:pt x="0" y="361384"/>
                </a:lnTo>
                <a:lnTo>
                  <a:pt x="0" y="361384"/>
                </a:lnTo>
                <a:lnTo>
                  <a:pt x="0" y="60232"/>
                </a:lnTo>
                <a:cubicBezTo>
                  <a:pt x="0" y="44257"/>
                  <a:pt x="6346" y="28937"/>
                  <a:pt x="17642" y="17642"/>
                </a:cubicBezTo>
                <a:cubicBezTo>
                  <a:pt x="28938" y="6346"/>
                  <a:pt x="44258" y="0"/>
                  <a:pt x="60232" y="1"/>
                </a:cubicBezTo>
                <a:lnTo>
                  <a:pt x="60232" y="0"/>
                </a:lnTo>
                <a:close/>
              </a:path>
            </a:pathLst>
          </a:custGeom>
          <a:gradFill flip="none" rotWithShape="1">
            <a:gsLst>
              <a:gs pos="0">
                <a:srgbClr val="D6B19C"/>
              </a:gs>
              <a:gs pos="30000">
                <a:srgbClr val="D49E6C"/>
              </a:gs>
              <a:gs pos="70000">
                <a:srgbClr val="A65528"/>
              </a:gs>
              <a:gs pos="100000">
                <a:srgbClr val="663012"/>
              </a:gs>
            </a:gsLst>
            <a:lin ang="0" scaled="0"/>
            <a:tileRect/>
          </a:gra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88761" tIns="88761" rIns="88761" bIns="88761" numCol="1" spcCol="1270" anchor="ctr" anchorCtr="0">
            <a:noAutofit/>
          </a:bodyPr>
          <a:lstStyle/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b="1" kern="12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erpetua Titling MT" pitchFamily="18" charset="0"/>
              </a:rPr>
              <a:t>Contact</a:t>
            </a:r>
            <a:endParaRPr lang="en-US" sz="1600" b="1" kern="1200" dirty="0">
              <a:solidFill>
                <a:schemeClr val="accent3">
                  <a:lumMod val="20000"/>
                  <a:lumOff val="80000"/>
                </a:schemeClr>
              </a:solidFill>
              <a:latin typeface="Perpetua Titling MT" pitchFamily="18" charset="0"/>
            </a:endParaRPr>
          </a:p>
        </p:txBody>
      </p:sp>
      <p:sp>
        <p:nvSpPr>
          <p:cNvPr id="21" name="Straight Connector 20"/>
          <p:cNvSpPr/>
          <p:nvPr/>
        </p:nvSpPr>
        <p:spPr>
          <a:xfrm>
            <a:off x="3779837" y="1310957"/>
            <a:ext cx="0" cy="3566160"/>
          </a:xfrm>
          <a:prstGeom prst="line">
            <a:avLst/>
          </a:prstGeom>
          <a:ln w="38100">
            <a:gradFill>
              <a:gsLst>
                <a:gs pos="0">
                  <a:srgbClr val="280F0E"/>
                </a:gs>
                <a:gs pos="100000">
                  <a:srgbClr val="000000">
                    <a:alpha val="0"/>
                  </a:srgbClr>
                </a:gs>
              </a:gsLst>
              <a:lin ang="5400000" scaled="0"/>
            </a:gradFill>
          </a:ln>
        </p:spPr>
        <p:style>
          <a:lnRef idx="2">
            <a:scrgbClr r="0" g="0" b="0"/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2" name="Freeform 21"/>
          <p:cNvSpPr/>
          <p:nvPr/>
        </p:nvSpPr>
        <p:spPr>
          <a:xfrm>
            <a:off x="3779837" y="929957"/>
            <a:ext cx="3291840" cy="304800"/>
          </a:xfrm>
          <a:custGeom>
            <a:avLst/>
            <a:gdLst>
              <a:gd name="connsiteX0" fmla="*/ 60232 w 1806922"/>
              <a:gd name="connsiteY0" fmla="*/ 0 h 361384"/>
              <a:gd name="connsiteX1" fmla="*/ 1806922 w 1806922"/>
              <a:gd name="connsiteY1" fmla="*/ 0 h 361384"/>
              <a:gd name="connsiteX2" fmla="*/ 1806922 w 1806922"/>
              <a:gd name="connsiteY2" fmla="*/ 0 h 361384"/>
              <a:gd name="connsiteX3" fmla="*/ 1806922 w 1806922"/>
              <a:gd name="connsiteY3" fmla="*/ 0 h 361384"/>
              <a:gd name="connsiteX4" fmla="*/ 1806922 w 1806922"/>
              <a:gd name="connsiteY4" fmla="*/ 301152 h 361384"/>
              <a:gd name="connsiteX5" fmla="*/ 1789280 w 1806922"/>
              <a:gd name="connsiteY5" fmla="*/ 343742 h 361384"/>
              <a:gd name="connsiteX6" fmla="*/ 1746690 w 1806922"/>
              <a:gd name="connsiteY6" fmla="*/ 361384 h 361384"/>
              <a:gd name="connsiteX7" fmla="*/ 0 w 1806922"/>
              <a:gd name="connsiteY7" fmla="*/ 361384 h 361384"/>
              <a:gd name="connsiteX8" fmla="*/ 0 w 1806922"/>
              <a:gd name="connsiteY8" fmla="*/ 361384 h 361384"/>
              <a:gd name="connsiteX9" fmla="*/ 0 w 1806922"/>
              <a:gd name="connsiteY9" fmla="*/ 361384 h 361384"/>
              <a:gd name="connsiteX10" fmla="*/ 0 w 1806922"/>
              <a:gd name="connsiteY10" fmla="*/ 60232 h 361384"/>
              <a:gd name="connsiteX11" fmla="*/ 17642 w 1806922"/>
              <a:gd name="connsiteY11" fmla="*/ 17642 h 361384"/>
              <a:gd name="connsiteX12" fmla="*/ 60232 w 1806922"/>
              <a:gd name="connsiteY12" fmla="*/ 1 h 361384"/>
              <a:gd name="connsiteX13" fmla="*/ 60232 w 1806922"/>
              <a:gd name="connsiteY13" fmla="*/ 0 h 361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806922" h="361384">
                <a:moveTo>
                  <a:pt x="60232" y="0"/>
                </a:moveTo>
                <a:lnTo>
                  <a:pt x="1806922" y="0"/>
                </a:lnTo>
                <a:lnTo>
                  <a:pt x="1806922" y="0"/>
                </a:lnTo>
                <a:lnTo>
                  <a:pt x="1806922" y="0"/>
                </a:lnTo>
                <a:lnTo>
                  <a:pt x="1806922" y="301152"/>
                </a:lnTo>
                <a:cubicBezTo>
                  <a:pt x="1806922" y="317127"/>
                  <a:pt x="1800576" y="332447"/>
                  <a:pt x="1789280" y="343742"/>
                </a:cubicBezTo>
                <a:cubicBezTo>
                  <a:pt x="1777984" y="355038"/>
                  <a:pt x="1762664" y="361384"/>
                  <a:pt x="1746690" y="361384"/>
                </a:cubicBezTo>
                <a:lnTo>
                  <a:pt x="0" y="361384"/>
                </a:lnTo>
                <a:lnTo>
                  <a:pt x="0" y="361384"/>
                </a:lnTo>
                <a:lnTo>
                  <a:pt x="0" y="361384"/>
                </a:lnTo>
                <a:lnTo>
                  <a:pt x="0" y="60232"/>
                </a:lnTo>
                <a:cubicBezTo>
                  <a:pt x="0" y="44257"/>
                  <a:pt x="6346" y="28937"/>
                  <a:pt x="17642" y="17642"/>
                </a:cubicBezTo>
                <a:cubicBezTo>
                  <a:pt x="28938" y="6346"/>
                  <a:pt x="44258" y="0"/>
                  <a:pt x="60232" y="1"/>
                </a:cubicBezTo>
                <a:lnTo>
                  <a:pt x="60232" y="0"/>
                </a:lnTo>
                <a:close/>
              </a:path>
            </a:pathLst>
          </a:custGeom>
          <a:gradFill flip="none" rotWithShape="1">
            <a:gsLst>
              <a:gs pos="0">
                <a:srgbClr val="D6B19C"/>
              </a:gs>
              <a:gs pos="30000">
                <a:srgbClr val="D49E6C"/>
              </a:gs>
              <a:gs pos="70000">
                <a:srgbClr val="A65528"/>
              </a:gs>
              <a:gs pos="100000">
                <a:srgbClr val="663012"/>
              </a:gs>
            </a:gsLst>
            <a:lin ang="0" scaled="0"/>
            <a:tileRect/>
          </a:gra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88761" tIns="88761" rIns="88761" bIns="88761" numCol="1" spcCol="1270" anchor="ctr" anchorCtr="0">
            <a:noAutofit/>
          </a:bodyPr>
          <a:lstStyle/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b="1" kern="12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erpetua Titling MT" pitchFamily="18" charset="0"/>
              </a:rPr>
              <a:t>Directions</a:t>
            </a:r>
            <a:endParaRPr lang="en-US" sz="2000" b="1" kern="1200" dirty="0">
              <a:solidFill>
                <a:schemeClr val="accent3">
                  <a:lumMod val="20000"/>
                  <a:lumOff val="80000"/>
                </a:schemeClr>
              </a:solidFill>
              <a:latin typeface="Perpetua Titling MT" pitchFamily="18" charset="0"/>
            </a:endParaRPr>
          </a:p>
        </p:txBody>
      </p:sp>
      <p:pic>
        <p:nvPicPr>
          <p:cNvPr id="24" name="Picture 23" descr="Shewmaker_horiz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03237" y="6599494"/>
            <a:ext cx="2743200" cy="564504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3856037" y="1389598"/>
            <a:ext cx="3200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Perpetua" pitchFamily="18" charset="0"/>
              </a:rPr>
              <a:t>50 Hwy to 7 Hwy, South to Pleasant Hill, Continue South to Country Club Drive, </a:t>
            </a:r>
            <a:r>
              <a:rPr lang="en-US" sz="2000" dirty="0" smtClean="0">
                <a:latin typeface="Perpetua" pitchFamily="18" charset="0"/>
              </a:rPr>
              <a:t>West 1.2miles then </a:t>
            </a:r>
            <a:r>
              <a:rPr lang="en-US" sz="2000" dirty="0" smtClean="0">
                <a:latin typeface="Perpetua" pitchFamily="18" charset="0"/>
              </a:rPr>
              <a:t>(Left) on </a:t>
            </a:r>
            <a:r>
              <a:rPr lang="en-US" sz="2000" dirty="0" smtClean="0">
                <a:latin typeface="Perpetua" pitchFamily="18" charset="0"/>
              </a:rPr>
              <a:t>Mulberry .8 mile </a:t>
            </a:r>
            <a:r>
              <a:rPr lang="en-US" sz="2000" dirty="0" smtClean="0">
                <a:latin typeface="Perpetua" pitchFamily="18" charset="0"/>
              </a:rPr>
              <a:t>to  Buckeye Lane</a:t>
            </a:r>
            <a:r>
              <a:rPr lang="en-US" sz="2000" dirty="0" smtClean="0">
                <a:latin typeface="Perpetua" pitchFamily="18" charset="0"/>
              </a:rPr>
              <a:t>.  Left on Buckeye </a:t>
            </a:r>
            <a:r>
              <a:rPr lang="en-US" sz="2000" dirty="0" err="1" smtClean="0">
                <a:latin typeface="Perpetua" pitchFamily="18" charset="0"/>
              </a:rPr>
              <a:t>Ln</a:t>
            </a:r>
            <a:r>
              <a:rPr lang="en-US" sz="2000" dirty="0" smtClean="0">
                <a:latin typeface="Perpetua" pitchFamily="18" charset="0"/>
              </a:rPr>
              <a:t>.</a:t>
            </a:r>
            <a:endParaRPr lang="en-US" sz="1800" dirty="0" smtClean="0"/>
          </a:p>
        </p:txBody>
      </p:sp>
      <p:sp>
        <p:nvSpPr>
          <p:cNvPr id="27" name="Rectangle 26"/>
          <p:cNvSpPr/>
          <p:nvPr/>
        </p:nvSpPr>
        <p:spPr>
          <a:xfrm>
            <a:off x="424001" y="46037"/>
            <a:ext cx="8681928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Perpetua Titling MT" pitchFamily="18" charset="0"/>
                <a:ea typeface="Batang" pitchFamily="18" charset="-127"/>
              </a:rPr>
              <a:t>HICKORY HILLS, phase </a:t>
            </a:r>
            <a:r>
              <a:rPr lang="en-US" sz="28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Perpetua Titling MT" pitchFamily="18" charset="0"/>
                <a:ea typeface="Batang" pitchFamily="18" charset="-127"/>
              </a:rPr>
              <a:t>IV &amp; v </a:t>
            </a:r>
            <a:r>
              <a:rPr lang="en-US" sz="14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Perpetua Titling MT" pitchFamily="18" charset="0"/>
                <a:ea typeface="Batang" pitchFamily="18" charset="-127"/>
              </a:rPr>
              <a:t>where town and country meet</a:t>
            </a:r>
          </a:p>
          <a:p>
            <a:pPr algn="ctr"/>
            <a:r>
              <a:rPr lang="en-US" sz="28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Perpetua Titling MT" pitchFamily="18" charset="0"/>
                <a:ea typeface="Batang" pitchFamily="18" charset="-127"/>
              </a:rPr>
              <a:t> </a:t>
            </a:r>
            <a:endParaRPr lang="en-US" sz="3600" i="1" cap="none" spc="0" dirty="0" smtClean="0">
              <a:ln w="18415" cmpd="sng">
                <a:solidFill>
                  <a:schemeClr val="tx1"/>
                </a:solidFill>
                <a:prstDash val="solid"/>
              </a:ln>
              <a:solidFill>
                <a:schemeClr val="accent3">
                  <a:lumMod val="20000"/>
                  <a:lumOff val="80000"/>
                </a:schemeClr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932237" y="6675437"/>
            <a:ext cx="4953000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Lots are Selling Fast,  Reserve Yours Today! 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4694237" y="5227637"/>
            <a:ext cx="609462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Sold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4999037" y="5761037"/>
            <a:ext cx="609462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Sold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4922837" y="5532437"/>
            <a:ext cx="685800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Sold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7132637" y="5989638"/>
            <a:ext cx="762000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Sold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7285037" y="5837237"/>
            <a:ext cx="685800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Sold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7285037" y="5456237"/>
            <a:ext cx="685800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Sold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4694237" y="4846637"/>
            <a:ext cx="1066800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MODEL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5303837" y="3856037"/>
            <a:ext cx="762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Sold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5913437" y="3246437"/>
            <a:ext cx="609600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Sold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6599237" y="4694237"/>
            <a:ext cx="1066800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MODEL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5837237" y="6218237"/>
            <a:ext cx="685800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216</a:t>
            </a: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5DCFF468-0091-4D9C-8AAE-6B71FFFD253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2676</TotalTime>
  <Words>152</Words>
  <Application>Microsoft Office PowerPoint</Application>
  <PresentationFormat>Custom</PresentationFormat>
  <Paragraphs>38</Paragraphs>
  <Slides>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Slide 1</vt:lpstr>
      <vt:lpstr>Slide 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Owner</dc:creator>
  <cp:lastModifiedBy>Randy</cp:lastModifiedBy>
  <cp:revision>189</cp:revision>
  <dcterms:modified xsi:type="dcterms:W3CDTF">2012-11-15T18:06:28Z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TC101881414</vt:lpwstr>
  </property>
</Properties>
</file>